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Lst>
  <p:sldSz cx="12192000" cy="6858000"/>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p:scale>
          <a:sx n="102" d="100"/>
          <a:sy n="102" d="100"/>
        </p:scale>
        <p:origin x="4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8"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BB985B-7E35-4FBB-AA1A-899B6795E3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s-IS"/>
          </a:p>
        </p:txBody>
      </p:sp>
      <p:sp>
        <p:nvSpPr>
          <p:cNvPr id="3" name="Subtitle 2">
            <a:extLst>
              <a:ext uri="{FF2B5EF4-FFF2-40B4-BE49-F238E27FC236}">
                <a16:creationId xmlns="" xmlns:a16="http://schemas.microsoft.com/office/drawing/2014/main" id="{09D3F7C2-CDC2-46C2-8B95-75603F794D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s-IS"/>
          </a:p>
        </p:txBody>
      </p:sp>
      <p:sp>
        <p:nvSpPr>
          <p:cNvPr id="4" name="Date Placeholder 3">
            <a:extLst>
              <a:ext uri="{FF2B5EF4-FFF2-40B4-BE49-F238E27FC236}">
                <a16:creationId xmlns="" xmlns:a16="http://schemas.microsoft.com/office/drawing/2014/main" id="{9193D405-6328-4107-BA44-647762DB74FE}"/>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5" name="Footer Placeholder 4">
            <a:extLst>
              <a:ext uri="{FF2B5EF4-FFF2-40B4-BE49-F238E27FC236}">
                <a16:creationId xmlns="" xmlns:a16="http://schemas.microsoft.com/office/drawing/2014/main" id="{8FD59C4A-95BE-4246-ADAB-F4B38FC63402}"/>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 xmlns:a16="http://schemas.microsoft.com/office/drawing/2014/main" id="{9EEAA0A9-788A-4C33-B013-B2FD2FD420E7}"/>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295679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0C5854-BFAF-4DE2-868C-87938A610E98}"/>
              </a:ext>
            </a:extLst>
          </p:cNvPr>
          <p:cNvSpPr>
            <a:spLocks noGrp="1"/>
          </p:cNvSpPr>
          <p:nvPr>
            <p:ph type="title"/>
          </p:nvPr>
        </p:nvSpPr>
        <p:spPr/>
        <p:txBody>
          <a:bodyPr/>
          <a:lstStyle/>
          <a:p>
            <a:r>
              <a:rPr lang="en-US"/>
              <a:t>Click to edit Master title style</a:t>
            </a:r>
            <a:endParaRPr lang="is-IS"/>
          </a:p>
        </p:txBody>
      </p:sp>
      <p:sp>
        <p:nvSpPr>
          <p:cNvPr id="3" name="Vertical Text Placeholder 2">
            <a:extLst>
              <a:ext uri="{FF2B5EF4-FFF2-40B4-BE49-F238E27FC236}">
                <a16:creationId xmlns="" xmlns:a16="http://schemas.microsoft.com/office/drawing/2014/main" id="{D743A511-D15F-4342-AB13-FBEFDCB06CA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 xmlns:a16="http://schemas.microsoft.com/office/drawing/2014/main" id="{4F7DD18C-1239-4815-BB7C-A14F288340A6}"/>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5" name="Footer Placeholder 4">
            <a:extLst>
              <a:ext uri="{FF2B5EF4-FFF2-40B4-BE49-F238E27FC236}">
                <a16:creationId xmlns="" xmlns:a16="http://schemas.microsoft.com/office/drawing/2014/main" id="{F9DB38C0-9070-4F98-ABD3-F6251FD9B954}"/>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 xmlns:a16="http://schemas.microsoft.com/office/drawing/2014/main" id="{D24F369A-4BA1-4B0D-9375-BC16FD9AC2E1}"/>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138150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CB415E2-835C-4A80-9CB9-211F2969DC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s-IS"/>
          </a:p>
        </p:txBody>
      </p:sp>
      <p:sp>
        <p:nvSpPr>
          <p:cNvPr id="3" name="Vertical Text Placeholder 2">
            <a:extLst>
              <a:ext uri="{FF2B5EF4-FFF2-40B4-BE49-F238E27FC236}">
                <a16:creationId xmlns="" xmlns:a16="http://schemas.microsoft.com/office/drawing/2014/main" id="{9F48C1D1-9C1F-412F-B867-6B831C0DF8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 xmlns:a16="http://schemas.microsoft.com/office/drawing/2014/main" id="{AD9ACB17-1848-4181-87FC-041657F53EC9}"/>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5" name="Footer Placeholder 4">
            <a:extLst>
              <a:ext uri="{FF2B5EF4-FFF2-40B4-BE49-F238E27FC236}">
                <a16:creationId xmlns="" xmlns:a16="http://schemas.microsoft.com/office/drawing/2014/main" id="{1E473908-8420-4EF4-9418-B2982883D64C}"/>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 xmlns:a16="http://schemas.microsoft.com/office/drawing/2014/main" id="{4520989A-1A25-4013-8773-7FCEC3EF7CB9}"/>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110630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825E1C-E2A0-4B3B-9B33-C4F3ADC11B1E}"/>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 xmlns:a16="http://schemas.microsoft.com/office/drawing/2014/main" id="{84E85E7E-7C0C-4B53-B63E-B81966E9E58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 xmlns:a16="http://schemas.microsoft.com/office/drawing/2014/main" id="{9BAF854A-A3E2-4F08-8D37-2FC7DB31BEF3}"/>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5" name="Footer Placeholder 4">
            <a:extLst>
              <a:ext uri="{FF2B5EF4-FFF2-40B4-BE49-F238E27FC236}">
                <a16:creationId xmlns="" xmlns:a16="http://schemas.microsoft.com/office/drawing/2014/main" id="{09C5A93E-190C-4762-9D9E-23667CAEEF5D}"/>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 xmlns:a16="http://schemas.microsoft.com/office/drawing/2014/main" id="{8DAD3D54-E624-46B4-A78C-E9B43A492910}"/>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145088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FC5485-D7EE-484C-8CEF-D2E3B37022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s-IS"/>
          </a:p>
        </p:txBody>
      </p:sp>
      <p:sp>
        <p:nvSpPr>
          <p:cNvPr id="3" name="Text Placeholder 2">
            <a:extLst>
              <a:ext uri="{FF2B5EF4-FFF2-40B4-BE49-F238E27FC236}">
                <a16:creationId xmlns="" xmlns:a16="http://schemas.microsoft.com/office/drawing/2014/main" id="{CCF149C8-1E29-4D21-B121-DB86EF8C1F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83A307A1-B488-4851-9F97-6D099727980B}"/>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5" name="Footer Placeholder 4">
            <a:extLst>
              <a:ext uri="{FF2B5EF4-FFF2-40B4-BE49-F238E27FC236}">
                <a16:creationId xmlns="" xmlns:a16="http://schemas.microsoft.com/office/drawing/2014/main" id="{0C93FC86-4398-4A77-99AC-5124E7EE3454}"/>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 xmlns:a16="http://schemas.microsoft.com/office/drawing/2014/main" id="{82A32260-8263-42C2-B349-E37CC3C00319}"/>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128281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5502FB-1760-4960-AFF6-807902B2C641}"/>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 xmlns:a16="http://schemas.microsoft.com/office/drawing/2014/main" id="{04565ED3-CC2C-45CA-9723-8897F831367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Content Placeholder 3">
            <a:extLst>
              <a:ext uri="{FF2B5EF4-FFF2-40B4-BE49-F238E27FC236}">
                <a16:creationId xmlns="" xmlns:a16="http://schemas.microsoft.com/office/drawing/2014/main" id="{8609A4B6-854F-4DB3-BD82-47B07A49F9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Date Placeholder 4">
            <a:extLst>
              <a:ext uri="{FF2B5EF4-FFF2-40B4-BE49-F238E27FC236}">
                <a16:creationId xmlns="" xmlns:a16="http://schemas.microsoft.com/office/drawing/2014/main" id="{4610C298-DF24-4C18-9A6F-5CBCC25472E6}"/>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6" name="Footer Placeholder 5">
            <a:extLst>
              <a:ext uri="{FF2B5EF4-FFF2-40B4-BE49-F238E27FC236}">
                <a16:creationId xmlns="" xmlns:a16="http://schemas.microsoft.com/office/drawing/2014/main" id="{43E38A98-4AAB-4806-AA4F-2C49DFB26F20}"/>
              </a:ext>
            </a:extLst>
          </p:cNvPr>
          <p:cNvSpPr>
            <a:spLocks noGrp="1"/>
          </p:cNvSpPr>
          <p:nvPr>
            <p:ph type="ftr" sz="quarter" idx="11"/>
          </p:nvPr>
        </p:nvSpPr>
        <p:spPr/>
        <p:txBody>
          <a:bodyPr/>
          <a:lstStyle/>
          <a:p>
            <a:endParaRPr lang="is-IS"/>
          </a:p>
        </p:txBody>
      </p:sp>
      <p:sp>
        <p:nvSpPr>
          <p:cNvPr id="7" name="Slide Number Placeholder 6">
            <a:extLst>
              <a:ext uri="{FF2B5EF4-FFF2-40B4-BE49-F238E27FC236}">
                <a16:creationId xmlns="" xmlns:a16="http://schemas.microsoft.com/office/drawing/2014/main" id="{CD8D44E4-9522-4B6E-81AC-D70EB6C2C292}"/>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619608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4257ED-6382-4729-93CD-FCC16B275BEA}"/>
              </a:ext>
            </a:extLst>
          </p:cNvPr>
          <p:cNvSpPr>
            <a:spLocks noGrp="1"/>
          </p:cNvSpPr>
          <p:nvPr>
            <p:ph type="title"/>
          </p:nvPr>
        </p:nvSpPr>
        <p:spPr>
          <a:xfrm>
            <a:off x="839788" y="365125"/>
            <a:ext cx="10515600" cy="1325563"/>
          </a:xfrm>
        </p:spPr>
        <p:txBody>
          <a:bodyPr/>
          <a:lstStyle/>
          <a:p>
            <a:r>
              <a:rPr lang="en-US"/>
              <a:t>Click to edit Master title style</a:t>
            </a:r>
            <a:endParaRPr lang="is-IS"/>
          </a:p>
        </p:txBody>
      </p:sp>
      <p:sp>
        <p:nvSpPr>
          <p:cNvPr id="3" name="Text Placeholder 2">
            <a:extLst>
              <a:ext uri="{FF2B5EF4-FFF2-40B4-BE49-F238E27FC236}">
                <a16:creationId xmlns="" xmlns:a16="http://schemas.microsoft.com/office/drawing/2014/main" id="{2BD14AEF-CD0E-4FE5-8EBF-8C4B63BC67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CD9B94D7-1615-46AA-89EF-EC8FE3FCFD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a:extLst>
              <a:ext uri="{FF2B5EF4-FFF2-40B4-BE49-F238E27FC236}">
                <a16:creationId xmlns="" xmlns:a16="http://schemas.microsoft.com/office/drawing/2014/main" id="{C748C4BB-111F-46B9-85CE-3B9717D702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E1E238E-6CC4-467B-BFAB-748423EECD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a:extLst>
              <a:ext uri="{FF2B5EF4-FFF2-40B4-BE49-F238E27FC236}">
                <a16:creationId xmlns="" xmlns:a16="http://schemas.microsoft.com/office/drawing/2014/main" id="{D052941E-AA1C-422B-A3B3-43FA08860C0C}"/>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8" name="Footer Placeholder 7">
            <a:extLst>
              <a:ext uri="{FF2B5EF4-FFF2-40B4-BE49-F238E27FC236}">
                <a16:creationId xmlns="" xmlns:a16="http://schemas.microsoft.com/office/drawing/2014/main" id="{733B2204-8D7A-42FB-B9DF-3A82A9EFB676}"/>
              </a:ext>
            </a:extLst>
          </p:cNvPr>
          <p:cNvSpPr>
            <a:spLocks noGrp="1"/>
          </p:cNvSpPr>
          <p:nvPr>
            <p:ph type="ftr" sz="quarter" idx="11"/>
          </p:nvPr>
        </p:nvSpPr>
        <p:spPr/>
        <p:txBody>
          <a:bodyPr/>
          <a:lstStyle/>
          <a:p>
            <a:endParaRPr lang="is-IS"/>
          </a:p>
        </p:txBody>
      </p:sp>
      <p:sp>
        <p:nvSpPr>
          <p:cNvPr id="9" name="Slide Number Placeholder 8">
            <a:extLst>
              <a:ext uri="{FF2B5EF4-FFF2-40B4-BE49-F238E27FC236}">
                <a16:creationId xmlns="" xmlns:a16="http://schemas.microsoft.com/office/drawing/2014/main" id="{DD229068-2E98-4869-88AE-D703A34B8C82}"/>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101289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97A093-4AAC-47FB-927C-5ED2B5B04760}"/>
              </a:ext>
            </a:extLst>
          </p:cNvPr>
          <p:cNvSpPr>
            <a:spLocks noGrp="1"/>
          </p:cNvSpPr>
          <p:nvPr>
            <p:ph type="title"/>
          </p:nvPr>
        </p:nvSpPr>
        <p:spPr/>
        <p:txBody>
          <a:bodyPr/>
          <a:lstStyle/>
          <a:p>
            <a:r>
              <a:rPr lang="en-US"/>
              <a:t>Click to edit Master title style</a:t>
            </a:r>
            <a:endParaRPr lang="is-IS"/>
          </a:p>
        </p:txBody>
      </p:sp>
      <p:sp>
        <p:nvSpPr>
          <p:cNvPr id="3" name="Date Placeholder 2">
            <a:extLst>
              <a:ext uri="{FF2B5EF4-FFF2-40B4-BE49-F238E27FC236}">
                <a16:creationId xmlns="" xmlns:a16="http://schemas.microsoft.com/office/drawing/2014/main" id="{6C75EB27-E467-42AC-B052-4A81589AF842}"/>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4" name="Footer Placeholder 3">
            <a:extLst>
              <a:ext uri="{FF2B5EF4-FFF2-40B4-BE49-F238E27FC236}">
                <a16:creationId xmlns="" xmlns:a16="http://schemas.microsoft.com/office/drawing/2014/main" id="{11D31F9F-3D27-4774-A88F-1CC9A3CA83E5}"/>
              </a:ext>
            </a:extLst>
          </p:cNvPr>
          <p:cNvSpPr>
            <a:spLocks noGrp="1"/>
          </p:cNvSpPr>
          <p:nvPr>
            <p:ph type="ftr" sz="quarter" idx="11"/>
          </p:nvPr>
        </p:nvSpPr>
        <p:spPr/>
        <p:txBody>
          <a:bodyPr/>
          <a:lstStyle/>
          <a:p>
            <a:endParaRPr lang="is-IS"/>
          </a:p>
        </p:txBody>
      </p:sp>
      <p:sp>
        <p:nvSpPr>
          <p:cNvPr id="5" name="Slide Number Placeholder 4">
            <a:extLst>
              <a:ext uri="{FF2B5EF4-FFF2-40B4-BE49-F238E27FC236}">
                <a16:creationId xmlns="" xmlns:a16="http://schemas.microsoft.com/office/drawing/2014/main" id="{2F6AE7C8-8348-4D4E-9400-A87C986F741C}"/>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149459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EF4AE15-2C99-4CA3-9CDB-00A06B01E17F}"/>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3" name="Footer Placeholder 2">
            <a:extLst>
              <a:ext uri="{FF2B5EF4-FFF2-40B4-BE49-F238E27FC236}">
                <a16:creationId xmlns="" xmlns:a16="http://schemas.microsoft.com/office/drawing/2014/main" id="{B62401C1-1B2D-47AB-BA04-33B2D21C17FE}"/>
              </a:ext>
            </a:extLst>
          </p:cNvPr>
          <p:cNvSpPr>
            <a:spLocks noGrp="1"/>
          </p:cNvSpPr>
          <p:nvPr>
            <p:ph type="ftr" sz="quarter" idx="11"/>
          </p:nvPr>
        </p:nvSpPr>
        <p:spPr/>
        <p:txBody>
          <a:bodyPr/>
          <a:lstStyle/>
          <a:p>
            <a:endParaRPr lang="is-IS"/>
          </a:p>
        </p:txBody>
      </p:sp>
      <p:sp>
        <p:nvSpPr>
          <p:cNvPr id="4" name="Slide Number Placeholder 3">
            <a:extLst>
              <a:ext uri="{FF2B5EF4-FFF2-40B4-BE49-F238E27FC236}">
                <a16:creationId xmlns="" xmlns:a16="http://schemas.microsoft.com/office/drawing/2014/main" id="{3F2F87A5-657E-40BF-80A6-74828B01BDDF}"/>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815291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4F1EBC-EA09-4CE8-ABDC-B62BCBFE4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Content Placeholder 2">
            <a:extLst>
              <a:ext uri="{FF2B5EF4-FFF2-40B4-BE49-F238E27FC236}">
                <a16:creationId xmlns="" xmlns:a16="http://schemas.microsoft.com/office/drawing/2014/main" id="{FEBC0D58-812E-4899-9FB9-6A881D3C2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a:extLst>
              <a:ext uri="{FF2B5EF4-FFF2-40B4-BE49-F238E27FC236}">
                <a16:creationId xmlns="" xmlns:a16="http://schemas.microsoft.com/office/drawing/2014/main" id="{29334545-3900-4720-AEBC-9B6D0650A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2CCA2A1D-DA28-4A72-8827-C036E7BA1528}"/>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6" name="Footer Placeholder 5">
            <a:extLst>
              <a:ext uri="{FF2B5EF4-FFF2-40B4-BE49-F238E27FC236}">
                <a16:creationId xmlns="" xmlns:a16="http://schemas.microsoft.com/office/drawing/2014/main" id="{57391886-AC1E-4496-AB3B-524067C656D5}"/>
              </a:ext>
            </a:extLst>
          </p:cNvPr>
          <p:cNvSpPr>
            <a:spLocks noGrp="1"/>
          </p:cNvSpPr>
          <p:nvPr>
            <p:ph type="ftr" sz="quarter" idx="11"/>
          </p:nvPr>
        </p:nvSpPr>
        <p:spPr/>
        <p:txBody>
          <a:bodyPr/>
          <a:lstStyle/>
          <a:p>
            <a:endParaRPr lang="is-IS"/>
          </a:p>
        </p:txBody>
      </p:sp>
      <p:sp>
        <p:nvSpPr>
          <p:cNvPr id="7" name="Slide Number Placeholder 6">
            <a:extLst>
              <a:ext uri="{FF2B5EF4-FFF2-40B4-BE49-F238E27FC236}">
                <a16:creationId xmlns="" xmlns:a16="http://schemas.microsoft.com/office/drawing/2014/main" id="{18213642-C6B6-4082-893F-CC2F3DE0B95E}"/>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138206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6DB0BA-1CA2-40D8-8EB3-5A2336D502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Picture Placeholder 2">
            <a:extLst>
              <a:ext uri="{FF2B5EF4-FFF2-40B4-BE49-F238E27FC236}">
                <a16:creationId xmlns="" xmlns:a16="http://schemas.microsoft.com/office/drawing/2014/main" id="{FD681A83-8551-45B6-AB03-4DFD4189CE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a:extLst>
              <a:ext uri="{FF2B5EF4-FFF2-40B4-BE49-F238E27FC236}">
                <a16:creationId xmlns="" xmlns:a16="http://schemas.microsoft.com/office/drawing/2014/main" id="{0B53BD2E-8DB2-40FA-9DCC-6963BD11B8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6120C37B-D638-4C53-93FF-06E089A0C1D6}"/>
              </a:ext>
            </a:extLst>
          </p:cNvPr>
          <p:cNvSpPr>
            <a:spLocks noGrp="1"/>
          </p:cNvSpPr>
          <p:nvPr>
            <p:ph type="dt" sz="half" idx="10"/>
          </p:nvPr>
        </p:nvSpPr>
        <p:spPr/>
        <p:txBody>
          <a:bodyPr/>
          <a:lstStyle/>
          <a:p>
            <a:fld id="{59517B46-845B-43D2-BB76-C1D874750ED5}" type="datetimeFigureOut">
              <a:rPr lang="is-IS" smtClean="0"/>
              <a:t>14.1.2018</a:t>
            </a:fld>
            <a:endParaRPr lang="is-IS"/>
          </a:p>
        </p:txBody>
      </p:sp>
      <p:sp>
        <p:nvSpPr>
          <p:cNvPr id="6" name="Footer Placeholder 5">
            <a:extLst>
              <a:ext uri="{FF2B5EF4-FFF2-40B4-BE49-F238E27FC236}">
                <a16:creationId xmlns="" xmlns:a16="http://schemas.microsoft.com/office/drawing/2014/main" id="{3B58E8FB-4D16-49AE-BF08-CAFB0C25E083}"/>
              </a:ext>
            </a:extLst>
          </p:cNvPr>
          <p:cNvSpPr>
            <a:spLocks noGrp="1"/>
          </p:cNvSpPr>
          <p:nvPr>
            <p:ph type="ftr" sz="quarter" idx="11"/>
          </p:nvPr>
        </p:nvSpPr>
        <p:spPr/>
        <p:txBody>
          <a:bodyPr/>
          <a:lstStyle/>
          <a:p>
            <a:endParaRPr lang="is-IS"/>
          </a:p>
        </p:txBody>
      </p:sp>
      <p:sp>
        <p:nvSpPr>
          <p:cNvPr id="7" name="Slide Number Placeholder 6">
            <a:extLst>
              <a:ext uri="{FF2B5EF4-FFF2-40B4-BE49-F238E27FC236}">
                <a16:creationId xmlns="" xmlns:a16="http://schemas.microsoft.com/office/drawing/2014/main" id="{EEC34FC2-5432-43E0-A675-E2B8C91E5B5C}"/>
              </a:ext>
            </a:extLst>
          </p:cNvPr>
          <p:cNvSpPr>
            <a:spLocks noGrp="1"/>
          </p:cNvSpPr>
          <p:nvPr>
            <p:ph type="sldNum" sz="quarter" idx="12"/>
          </p:nvPr>
        </p:nvSpPr>
        <p:spPr/>
        <p:txBody>
          <a:bodyPr/>
          <a:lstStyle/>
          <a:p>
            <a:fld id="{7812EAB7-7BB6-4ECA-AE85-9A3E270E000B}" type="slidenum">
              <a:rPr lang="is-IS" smtClean="0"/>
              <a:t>‹#›</a:t>
            </a:fld>
            <a:endParaRPr lang="is-IS"/>
          </a:p>
        </p:txBody>
      </p:sp>
    </p:spTree>
    <p:extLst>
      <p:ext uri="{BB962C8B-B14F-4D97-AF65-F5344CB8AC3E}">
        <p14:creationId xmlns:p14="http://schemas.microsoft.com/office/powerpoint/2010/main" val="14002765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B1F39A9-08E4-45A9-AFF6-A2BBEC1AC7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s-IS"/>
          </a:p>
        </p:txBody>
      </p:sp>
      <p:sp>
        <p:nvSpPr>
          <p:cNvPr id="3" name="Text Placeholder 2">
            <a:extLst>
              <a:ext uri="{FF2B5EF4-FFF2-40B4-BE49-F238E27FC236}">
                <a16:creationId xmlns="" xmlns:a16="http://schemas.microsoft.com/office/drawing/2014/main" id="{12519C23-7566-440A-AB28-9054DAC4B9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 xmlns:a16="http://schemas.microsoft.com/office/drawing/2014/main" id="{90BC9DC0-1FD6-45E9-9DC9-C7628FA2D7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17B46-845B-43D2-BB76-C1D874750ED5}" type="datetimeFigureOut">
              <a:rPr lang="is-IS" smtClean="0"/>
              <a:t>14.1.2018</a:t>
            </a:fld>
            <a:endParaRPr lang="is-IS"/>
          </a:p>
        </p:txBody>
      </p:sp>
      <p:sp>
        <p:nvSpPr>
          <p:cNvPr id="5" name="Footer Placeholder 4">
            <a:extLst>
              <a:ext uri="{FF2B5EF4-FFF2-40B4-BE49-F238E27FC236}">
                <a16:creationId xmlns="" xmlns:a16="http://schemas.microsoft.com/office/drawing/2014/main" id="{FDF46883-6DCB-4AD0-B3A1-331463507B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a:extLst>
              <a:ext uri="{FF2B5EF4-FFF2-40B4-BE49-F238E27FC236}">
                <a16:creationId xmlns="" xmlns:a16="http://schemas.microsoft.com/office/drawing/2014/main" id="{792CE3EB-0487-4368-9385-72BC17629B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2EAB7-7BB6-4ECA-AE85-9A3E270E000B}" type="slidenum">
              <a:rPr lang="is-IS" smtClean="0"/>
              <a:t>‹#›</a:t>
            </a:fld>
            <a:endParaRPr lang="is-IS"/>
          </a:p>
        </p:txBody>
      </p:sp>
    </p:spTree>
    <p:extLst>
      <p:ext uri="{BB962C8B-B14F-4D97-AF65-F5344CB8AC3E}">
        <p14:creationId xmlns:p14="http://schemas.microsoft.com/office/powerpoint/2010/main" val="3375085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BA0B08-534D-4353-866E-E04DAFE74C57}"/>
              </a:ext>
            </a:extLst>
          </p:cNvPr>
          <p:cNvSpPr>
            <a:spLocks noGrp="1"/>
          </p:cNvSpPr>
          <p:nvPr>
            <p:ph type="ctrTitle"/>
          </p:nvPr>
        </p:nvSpPr>
        <p:spPr/>
        <p:txBody>
          <a:bodyPr/>
          <a:lstStyle/>
          <a:p>
            <a:endParaRPr lang="is-IS" dirty="0"/>
          </a:p>
        </p:txBody>
      </p:sp>
      <p:sp>
        <p:nvSpPr>
          <p:cNvPr id="3" name="Subtitle 2">
            <a:extLst>
              <a:ext uri="{FF2B5EF4-FFF2-40B4-BE49-F238E27FC236}">
                <a16:creationId xmlns="" xmlns:a16="http://schemas.microsoft.com/office/drawing/2014/main" id="{D85EB865-735B-4827-B107-417A98E1DBD2}"/>
              </a:ext>
            </a:extLst>
          </p:cNvPr>
          <p:cNvSpPr>
            <a:spLocks noGrp="1"/>
          </p:cNvSpPr>
          <p:nvPr>
            <p:ph type="subTitle" idx="1"/>
          </p:nvPr>
        </p:nvSpPr>
        <p:spPr/>
        <p:txBody>
          <a:bodyPr/>
          <a:lstStyle/>
          <a:p>
            <a:endParaRPr lang="is-IS" dirty="0"/>
          </a:p>
        </p:txBody>
      </p:sp>
      <p:sp>
        <p:nvSpPr>
          <p:cNvPr id="4" name="Title 7">
            <a:extLst>
              <a:ext uri="{FF2B5EF4-FFF2-40B4-BE49-F238E27FC236}">
                <a16:creationId xmlns="" xmlns:a16="http://schemas.microsoft.com/office/drawing/2014/main" id="{6A112F65-0212-42A4-A971-411494E32541}"/>
              </a:ext>
            </a:extLst>
          </p:cNvPr>
          <p:cNvSpPr txBox="1">
            <a:spLocks/>
          </p:cNvSpPr>
          <p:nvPr/>
        </p:nvSpPr>
        <p:spPr>
          <a:xfrm>
            <a:off x="467544" y="3501008"/>
            <a:ext cx="7772400" cy="1470025"/>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s-IS" dirty="0"/>
              <a:t/>
            </a:r>
            <a:br>
              <a:rPr lang="is-IS" dirty="0"/>
            </a:br>
            <a:endParaRPr lang="is-IS" dirty="0"/>
          </a:p>
        </p:txBody>
      </p:sp>
      <p:sp>
        <p:nvSpPr>
          <p:cNvPr id="5" name="Subtitle 6">
            <a:extLst>
              <a:ext uri="{FF2B5EF4-FFF2-40B4-BE49-F238E27FC236}">
                <a16:creationId xmlns="" xmlns:a16="http://schemas.microsoft.com/office/drawing/2014/main" id="{4C4CF7DB-F174-459E-98A6-FFAB1976502F}"/>
              </a:ext>
            </a:extLst>
          </p:cNvPr>
          <p:cNvSpPr txBox="1">
            <a:spLocks/>
          </p:cNvSpPr>
          <p:nvPr/>
        </p:nvSpPr>
        <p:spPr>
          <a:xfrm>
            <a:off x="685800" y="3611607"/>
            <a:ext cx="7772400" cy="1199704"/>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s-IS" sz="5400" dirty="0">
                <a:solidFill>
                  <a:srgbClr val="FF0000"/>
                </a:solidFill>
                <a:latin typeface="Cambria" pitchFamily="18" charset="0"/>
              </a:rPr>
              <a:t>Skýrsla stjórnar árið 2017</a:t>
            </a:r>
          </a:p>
        </p:txBody>
      </p:sp>
      <p:pic>
        <p:nvPicPr>
          <p:cNvPr id="6" name="Picture 5" descr="Logo.png">
            <a:extLst>
              <a:ext uri="{FF2B5EF4-FFF2-40B4-BE49-F238E27FC236}">
                <a16:creationId xmlns="" xmlns:a16="http://schemas.microsoft.com/office/drawing/2014/main" id="{08E7851D-78DD-46BC-81AE-5001A7468F55}"/>
              </a:ext>
            </a:extLst>
          </p:cNvPr>
          <p:cNvPicPr>
            <a:picLocks noChangeAspect="1"/>
          </p:cNvPicPr>
          <p:nvPr/>
        </p:nvPicPr>
        <p:blipFill>
          <a:blip r:embed="rId2" cstate="print"/>
          <a:stretch>
            <a:fillRect/>
          </a:stretch>
        </p:blipFill>
        <p:spPr>
          <a:xfrm>
            <a:off x="1187624" y="692696"/>
            <a:ext cx="6511232" cy="1584176"/>
          </a:xfrm>
          <a:prstGeom prst="rect">
            <a:avLst/>
          </a:prstGeom>
        </p:spPr>
      </p:pic>
    </p:spTree>
    <p:extLst>
      <p:ext uri="{BB962C8B-B14F-4D97-AF65-F5344CB8AC3E}">
        <p14:creationId xmlns:p14="http://schemas.microsoft.com/office/powerpoint/2010/main" val="50240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91AC9-407A-438B-BE90-2B9F04D7FFEC}"/>
              </a:ext>
            </a:extLst>
          </p:cNvPr>
          <p:cNvSpPr>
            <a:spLocks noGrp="1"/>
          </p:cNvSpPr>
          <p:nvPr>
            <p:ph type="title"/>
          </p:nvPr>
        </p:nvSpPr>
        <p:spPr/>
        <p:txBody>
          <a:bodyPr/>
          <a:lstStyle/>
          <a:p>
            <a:pPr algn="ctr"/>
            <a:r>
              <a:rPr lang="is-IS"/>
              <a:t>Svona eru fyrirsagnirnar.</a:t>
            </a:r>
          </a:p>
        </p:txBody>
      </p:sp>
      <p:pic>
        <p:nvPicPr>
          <p:cNvPr id="5" name="Content Placeholder 4">
            <a:extLst>
              <a:ext uri="{FF2B5EF4-FFF2-40B4-BE49-F238E27FC236}">
                <a16:creationId xmlns="" xmlns:a16="http://schemas.microsoft.com/office/drawing/2014/main" id="{FD520AF0-E20B-4D99-880C-B95C5DA949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4706" y="3291582"/>
            <a:ext cx="6182588" cy="1419423"/>
          </a:xfrm>
        </p:spPr>
      </p:pic>
    </p:spTree>
    <p:extLst>
      <p:ext uri="{BB962C8B-B14F-4D97-AF65-F5344CB8AC3E}">
        <p14:creationId xmlns:p14="http://schemas.microsoft.com/office/powerpoint/2010/main" val="192735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A9FA4C-F35C-4C0E-B7D9-05BC8B7585FA}"/>
              </a:ext>
            </a:extLst>
          </p:cNvPr>
          <p:cNvSpPr>
            <a:spLocks noGrp="1"/>
          </p:cNvSpPr>
          <p:nvPr>
            <p:ph type="title"/>
          </p:nvPr>
        </p:nvSpPr>
        <p:spPr/>
        <p:txBody>
          <a:bodyPr/>
          <a:lstStyle/>
          <a:p>
            <a:pPr algn="ctr"/>
            <a:r>
              <a:rPr lang="is-IS"/>
              <a:t>Haustfundur 2017.</a:t>
            </a:r>
          </a:p>
        </p:txBody>
      </p:sp>
      <p:pic>
        <p:nvPicPr>
          <p:cNvPr id="5" name="Content Placeholder 4">
            <a:extLst>
              <a:ext uri="{FF2B5EF4-FFF2-40B4-BE49-F238E27FC236}">
                <a16:creationId xmlns="" xmlns:a16="http://schemas.microsoft.com/office/drawing/2014/main" id="{4CFC92F0-BDB6-44C2-BFCA-D875E8256B2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5652" y="1825625"/>
            <a:ext cx="9797143" cy="4622676"/>
          </a:xfrm>
        </p:spPr>
      </p:pic>
    </p:spTree>
    <p:extLst>
      <p:ext uri="{BB962C8B-B14F-4D97-AF65-F5344CB8AC3E}">
        <p14:creationId xmlns:p14="http://schemas.microsoft.com/office/powerpoint/2010/main" val="196291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5BAA0A-8570-470B-8065-2C40851E2B06}"/>
              </a:ext>
            </a:extLst>
          </p:cNvPr>
          <p:cNvSpPr>
            <a:spLocks noGrp="1"/>
          </p:cNvSpPr>
          <p:nvPr>
            <p:ph type="title"/>
          </p:nvPr>
        </p:nvSpPr>
        <p:spPr/>
        <p:txBody>
          <a:bodyPr/>
          <a:lstStyle/>
          <a:p>
            <a:pPr algn="ctr"/>
            <a:r>
              <a:rPr lang="is-IS"/>
              <a:t>Haustfundur</a:t>
            </a:r>
          </a:p>
        </p:txBody>
      </p:sp>
      <p:sp>
        <p:nvSpPr>
          <p:cNvPr id="3" name="Content Placeholder 2">
            <a:extLst>
              <a:ext uri="{FF2B5EF4-FFF2-40B4-BE49-F238E27FC236}">
                <a16:creationId xmlns="" xmlns:a16="http://schemas.microsoft.com/office/drawing/2014/main" id="{C49B4F0B-6846-47B9-ADF0-C7648D97E589}"/>
              </a:ext>
            </a:extLst>
          </p:cNvPr>
          <p:cNvSpPr>
            <a:spLocks noGrp="1"/>
          </p:cNvSpPr>
          <p:nvPr>
            <p:ph idx="1"/>
          </p:nvPr>
        </p:nvSpPr>
        <p:spPr/>
        <p:txBody>
          <a:bodyPr/>
          <a:lstStyle/>
          <a:p>
            <a:r>
              <a:rPr lang="is-IS" dirty="0" err="1"/>
              <a:t>Gríðalega</a:t>
            </a:r>
            <a:r>
              <a:rPr lang="is-IS" dirty="0"/>
              <a:t> fróðlegt og skemmtilegar pælingar sem að komu þarna fram sem að geta klárlega hjálpað okkur að halda áfram að þróa okkur í rétta átt.</a:t>
            </a:r>
          </a:p>
          <a:p>
            <a:r>
              <a:rPr lang="is-IS" dirty="0"/>
              <a:t>Mikil og góð mæting </a:t>
            </a:r>
            <a:r>
              <a:rPr lang="is-IS" dirty="0" err="1"/>
              <a:t>ca</a:t>
            </a:r>
            <a:r>
              <a:rPr lang="is-IS" dirty="0"/>
              <a:t> 45 manns. Hefði þó verið gaman að </a:t>
            </a:r>
            <a:r>
              <a:rPr lang="is-IS"/>
              <a:t>sjá </a:t>
            </a:r>
            <a:r>
              <a:rPr lang="is-IS" smtClean="0"/>
              <a:t>fleiri </a:t>
            </a:r>
            <a:r>
              <a:rPr lang="is-IS" dirty="0"/>
              <a:t>gæðingadómara.</a:t>
            </a:r>
          </a:p>
          <a:p>
            <a:r>
              <a:rPr lang="is-IS" dirty="0"/>
              <a:t>Alveg ljóst að dómarafélögin geta unnið miklu meira saman með viðburði eins og þennan.</a:t>
            </a:r>
          </a:p>
          <a:p>
            <a:r>
              <a:rPr lang="is-IS" dirty="0"/>
              <a:t>Frábært að Þorgeir hafði tíma til að hitta okkur.</a:t>
            </a:r>
          </a:p>
        </p:txBody>
      </p:sp>
    </p:spTree>
    <p:extLst>
      <p:ext uri="{BB962C8B-B14F-4D97-AF65-F5344CB8AC3E}">
        <p14:creationId xmlns:p14="http://schemas.microsoft.com/office/powerpoint/2010/main" val="313233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F6B3A8-4112-492B-95B1-6C71A4A51705}"/>
              </a:ext>
            </a:extLst>
          </p:cNvPr>
          <p:cNvSpPr>
            <a:spLocks noGrp="1"/>
          </p:cNvSpPr>
          <p:nvPr>
            <p:ph type="title"/>
          </p:nvPr>
        </p:nvSpPr>
        <p:spPr/>
        <p:txBody>
          <a:bodyPr/>
          <a:lstStyle/>
          <a:p>
            <a:pPr algn="ctr"/>
            <a:r>
              <a:rPr lang="is-IS" dirty="0"/>
              <a:t>Aðalfundur 2017</a:t>
            </a:r>
          </a:p>
        </p:txBody>
      </p:sp>
      <p:sp>
        <p:nvSpPr>
          <p:cNvPr id="3" name="Content Placeholder 2">
            <a:extLst>
              <a:ext uri="{FF2B5EF4-FFF2-40B4-BE49-F238E27FC236}">
                <a16:creationId xmlns="" xmlns:a16="http://schemas.microsoft.com/office/drawing/2014/main" id="{80AFFA06-BE16-477D-91F1-5446B7D19732}"/>
              </a:ext>
            </a:extLst>
          </p:cNvPr>
          <p:cNvSpPr>
            <a:spLocks noGrp="1"/>
          </p:cNvSpPr>
          <p:nvPr>
            <p:ph idx="1"/>
          </p:nvPr>
        </p:nvSpPr>
        <p:spPr/>
        <p:txBody>
          <a:bodyPr>
            <a:normAutofit fontScale="77500" lnSpcReduction="20000"/>
          </a:bodyPr>
          <a:lstStyle/>
          <a:p>
            <a:pPr marL="0" indent="0">
              <a:buNone/>
            </a:pPr>
            <a:r>
              <a:rPr lang="is-IS" dirty="0"/>
              <a:t>10 janúar síðastliðinn var aðalfundur félagsins.  Í þetta skiptið mættu 20 manns og var heldur rúmt um okkur í fundarsal ÍSÍ. </a:t>
            </a:r>
            <a:br>
              <a:rPr lang="is-IS" dirty="0"/>
            </a:br>
            <a:r>
              <a:rPr lang="is-IS" dirty="0"/>
              <a:t>Farið var yfir verkefni síðasta árs og hvað má búast við á því næsta. </a:t>
            </a:r>
            <a:br>
              <a:rPr lang="is-IS" dirty="0"/>
            </a:br>
            <a:r>
              <a:rPr lang="is-IS" dirty="0"/>
              <a:t>Halldór Victorsson var endurkjörinn sem formaður og Gísli Geir Gylfason var endurkjörinn sem ritari. </a:t>
            </a:r>
            <a:br>
              <a:rPr lang="is-IS" dirty="0"/>
            </a:br>
            <a:r>
              <a:rPr lang="is-IS" dirty="0"/>
              <a:t>Einnig voru þeir Snorri Ólason og Sigurður Kolbeinsson endurkjörnir í varanefnd.</a:t>
            </a:r>
            <a:br>
              <a:rPr lang="is-IS" dirty="0"/>
            </a:br>
            <a:r>
              <a:rPr lang="is-IS" dirty="0"/>
              <a:t>Skýrsla og reikningar samþykktir auk þess voru laun hækkuð um 500 krónur á tímann og útkall sett í 20.000 kr.</a:t>
            </a:r>
            <a:br>
              <a:rPr lang="is-IS" dirty="0"/>
            </a:br>
            <a:r>
              <a:rPr lang="is-IS" dirty="0"/>
              <a:t>Síðasti liður var orðið frjálst og tóku þá nokkrir til máls og fannst núverandi fyrirkomulag varðandi endurmenntun mjög góð.  Mikil ánægja var með heimakönnunina þar sem dómarar dæma sýningar heima og ræða síðan málið á endurmenntun.</a:t>
            </a:r>
            <a:br>
              <a:rPr lang="is-IS" dirty="0"/>
            </a:br>
            <a:r>
              <a:rPr lang="is-IS" dirty="0"/>
              <a:t>Stjórn tilkynnti að fyrirhugað er að vera með mánaðarlega fundi á þessu ári þar sem dómarar geta mætt og farið yfir það sem þeim finnst mætti betur fara eða bera vafaatriði undir aðra dómara. </a:t>
            </a:r>
            <a:br>
              <a:rPr lang="is-IS" dirty="0"/>
            </a:br>
            <a:r>
              <a:rPr lang="is-IS" dirty="0"/>
              <a:t>Restin af fundinum fór í að ræða alþjóðlegt dómara próf sem fór fram í Fáki en mismunandi skoðanir eru á framkvæmd þess.</a:t>
            </a:r>
            <a:br>
              <a:rPr lang="is-IS" dirty="0"/>
            </a:br>
            <a:endParaRPr lang="is-IS" dirty="0"/>
          </a:p>
        </p:txBody>
      </p:sp>
    </p:spTree>
    <p:extLst>
      <p:ext uri="{BB962C8B-B14F-4D97-AF65-F5344CB8AC3E}">
        <p14:creationId xmlns:p14="http://schemas.microsoft.com/office/powerpoint/2010/main" val="275960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9656DC-A19F-4109-8CE6-82910EE6126D}"/>
              </a:ext>
            </a:extLst>
          </p:cNvPr>
          <p:cNvSpPr>
            <a:spLocks noGrp="1"/>
          </p:cNvSpPr>
          <p:nvPr>
            <p:ph type="title"/>
          </p:nvPr>
        </p:nvSpPr>
        <p:spPr/>
        <p:txBody>
          <a:bodyPr/>
          <a:lstStyle/>
          <a:p>
            <a:r>
              <a:rPr lang="is-IS" dirty="0" smtClean="0"/>
              <a:t>Laun og ferðakostnaður HÍDÍ</a:t>
            </a:r>
            <a:endParaRPr lang="is-IS" dirty="0"/>
          </a:p>
        </p:txBody>
      </p:sp>
      <p:sp>
        <p:nvSpPr>
          <p:cNvPr id="3" name="Content Placeholder 2">
            <a:extLst>
              <a:ext uri="{FF2B5EF4-FFF2-40B4-BE49-F238E27FC236}">
                <a16:creationId xmlns="" xmlns:a16="http://schemas.microsoft.com/office/drawing/2014/main" id="{56DACC50-0619-459B-A63F-2D32E580E79C}"/>
              </a:ext>
            </a:extLst>
          </p:cNvPr>
          <p:cNvSpPr>
            <a:spLocks noGrp="1"/>
          </p:cNvSpPr>
          <p:nvPr>
            <p:ph idx="1"/>
          </p:nvPr>
        </p:nvSpPr>
        <p:spPr/>
        <p:txBody>
          <a:bodyPr>
            <a:normAutofit fontScale="55000" lnSpcReduction="20000"/>
          </a:bodyPr>
          <a:lstStyle/>
          <a:p>
            <a:r>
              <a:rPr lang="is-IS" dirty="0"/>
              <a:t>Tímalaun dómara :</a:t>
            </a:r>
            <a:br>
              <a:rPr lang="is-IS" dirty="0"/>
            </a:br>
            <a:r>
              <a:rPr lang="is-IS" dirty="0"/>
              <a:t>Héraðsdómari  3000kr á </a:t>
            </a:r>
            <a:r>
              <a:rPr lang="is-IS" dirty="0" err="1"/>
              <a:t>klst</a:t>
            </a:r>
            <a:r>
              <a:rPr lang="is-IS" dirty="0"/>
              <a:t/>
            </a:r>
            <a:br>
              <a:rPr lang="is-IS" dirty="0"/>
            </a:br>
            <a:r>
              <a:rPr lang="is-IS" dirty="0"/>
              <a:t>Landsdómari     3500kr á </a:t>
            </a:r>
            <a:r>
              <a:rPr lang="is-IS" dirty="0" err="1"/>
              <a:t>klst</a:t>
            </a:r>
            <a:r>
              <a:rPr lang="is-IS" dirty="0"/>
              <a:t/>
            </a:r>
            <a:br>
              <a:rPr lang="is-IS" dirty="0"/>
            </a:br>
            <a:r>
              <a:rPr lang="is-IS" dirty="0"/>
              <a:t>Alþjóðadómari 4000kr á </a:t>
            </a:r>
            <a:r>
              <a:rPr lang="is-IS" dirty="0" err="1"/>
              <a:t>klst</a:t>
            </a:r>
            <a:r>
              <a:rPr lang="is-IS" dirty="0"/>
              <a:t/>
            </a:r>
            <a:br>
              <a:rPr lang="is-IS" dirty="0"/>
            </a:br>
            <a:r>
              <a:rPr lang="is-IS" dirty="0"/>
              <a:t>útkall 20.000kr. </a:t>
            </a:r>
            <a:r>
              <a:rPr lang="is-IS" dirty="0">
                <a:solidFill>
                  <a:srgbClr val="FF0000"/>
                </a:solidFill>
              </a:rPr>
              <a:t>Þetta þarf að skoða</a:t>
            </a:r>
            <a:r>
              <a:rPr lang="is-IS" dirty="0"/>
              <a:t/>
            </a:r>
            <a:br>
              <a:rPr lang="is-IS" dirty="0"/>
            </a:br>
            <a:r>
              <a:rPr lang="is-IS" dirty="0"/>
              <a:t>Yfirvinnuálag</a:t>
            </a:r>
            <a:br>
              <a:rPr lang="is-IS" dirty="0"/>
            </a:br>
            <a:r>
              <a:rPr lang="is-IS" dirty="0"/>
              <a:t>Mikið álag er á dómurum HÍDÍ og telur félagið og FEIF að dómarar eigi ekki að dæma meira en 10 tíma á dag.  Samþykkt er að tímalaun dómara umfram 10 </a:t>
            </a:r>
            <a:r>
              <a:rPr lang="is-IS" dirty="0" err="1"/>
              <a:t>klst</a:t>
            </a:r>
            <a:r>
              <a:rPr lang="is-IS" dirty="0"/>
              <a:t> á dag yrði tvöföld tímalaun.</a:t>
            </a:r>
            <a:br>
              <a:rPr lang="is-IS" dirty="0"/>
            </a:br>
            <a:r>
              <a:rPr lang="is-IS" dirty="0"/>
              <a:t>Akstursgjald dómara</a:t>
            </a:r>
            <a:br>
              <a:rPr lang="is-IS" dirty="0"/>
            </a:br>
            <a:r>
              <a:rPr lang="is-IS" dirty="0"/>
              <a:t>Eftir síðast haustfund kom bersýnilega í ljós að félagsmenn HÍDÍ óskuðu eftir að gjaldskrá fyrir ferðakostnað væri skýrari Málið var rætt fram og til baka og var eftirfarandi regla samþykkt einróma:</a:t>
            </a:r>
            <a:br>
              <a:rPr lang="is-IS" dirty="0"/>
            </a:br>
            <a:r>
              <a:rPr lang="is-IS" dirty="0"/>
              <a:t/>
            </a:r>
            <a:br>
              <a:rPr lang="is-IS" dirty="0"/>
            </a:br>
            <a:r>
              <a:rPr lang="is-IS" dirty="0"/>
              <a:t>Greitt skuli sem svarar hálfu kílómetragjaldi miðað við auglýsingu um Akstursgjald ríkisstarfsmanna</a:t>
            </a:r>
            <a:br>
              <a:rPr lang="is-IS" dirty="0"/>
            </a:br>
            <a:r>
              <a:rPr lang="is-IS" dirty="0"/>
              <a:t>1.     Greitt skal fyrir allar ferðir til og frá mótsstað.</a:t>
            </a:r>
            <a:br>
              <a:rPr lang="is-IS" dirty="0"/>
            </a:br>
            <a:r>
              <a:rPr lang="is-IS" dirty="0"/>
              <a:t>2.     Ekki skal rukka tímavinnu fyrir ferðalög.</a:t>
            </a:r>
            <a:br>
              <a:rPr lang="is-IS" dirty="0"/>
            </a:br>
            <a:r>
              <a:rPr lang="is-IS" dirty="0"/>
              <a:t>3.     Ef flugfargjald í boði mótshaldara er ekki þegið skal greiddur aksturskostnaður sem samsvarar flugfargjaldinu</a:t>
            </a:r>
            <a:br>
              <a:rPr lang="is-IS" dirty="0"/>
            </a:br>
            <a:r>
              <a:rPr lang="is-IS" dirty="0"/>
              <a:t>4.     Dómarar sameinist í bíl/a þegar því verður við komið</a:t>
            </a:r>
            <a:br>
              <a:rPr lang="is-IS" dirty="0"/>
            </a:br>
            <a:r>
              <a:rPr lang="is-IS" dirty="0"/>
              <a:t>5.     Ef gisting er í boði er ekki greitt fyrir aukaferðir</a:t>
            </a:r>
            <a:br>
              <a:rPr lang="is-IS" dirty="0"/>
            </a:br>
            <a:r>
              <a:rPr lang="is-IS" dirty="0"/>
              <a:t/>
            </a:r>
            <a:br>
              <a:rPr lang="is-IS" dirty="0"/>
            </a:br>
            <a:r>
              <a:rPr lang="is-IS" dirty="0" err="1"/>
              <a:t>https</a:t>
            </a:r>
            <a:r>
              <a:rPr lang="is-IS" dirty="0"/>
              <a:t>://www.</a:t>
            </a:r>
            <a:r>
              <a:rPr lang="is-IS" dirty="0" err="1"/>
              <a:t>fjarmalaraduneyti</a:t>
            </a:r>
            <a:r>
              <a:rPr lang="is-IS" dirty="0"/>
              <a:t>.is/</a:t>
            </a:r>
            <a:r>
              <a:rPr lang="is-IS" dirty="0" err="1"/>
              <a:t>ferdakostnadur</a:t>
            </a:r>
            <a:r>
              <a:rPr lang="is-IS" dirty="0"/>
              <a:t/>
            </a:r>
            <a:br>
              <a:rPr lang="is-IS" dirty="0"/>
            </a:br>
            <a:r>
              <a:rPr lang="is-IS" dirty="0" err="1"/>
              <a:t>aksturgjald</a:t>
            </a:r>
            <a:r>
              <a:rPr lang="is-IS" dirty="0"/>
              <a:t> ríkisstarfsmanna er 110kr sem gerir okkar hlut 55kr!</a:t>
            </a:r>
            <a:br>
              <a:rPr lang="is-IS" dirty="0"/>
            </a:br>
            <a:r>
              <a:rPr lang="is-IS" dirty="0" err="1"/>
              <a:t>Aksturgjald</a:t>
            </a:r>
            <a:r>
              <a:rPr lang="is-IS" dirty="0"/>
              <a:t> ríkisstarfsmanna hefur ekki breyst síðan 2015...</a:t>
            </a:r>
          </a:p>
        </p:txBody>
      </p:sp>
    </p:spTree>
    <p:extLst>
      <p:ext uri="{BB962C8B-B14F-4D97-AF65-F5344CB8AC3E}">
        <p14:creationId xmlns:p14="http://schemas.microsoft.com/office/powerpoint/2010/main" val="4202727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74555C-CEE2-4CE7-84D7-11ECCF61CFF9}"/>
              </a:ext>
            </a:extLst>
          </p:cNvPr>
          <p:cNvSpPr>
            <a:spLocks noGrp="1"/>
          </p:cNvSpPr>
          <p:nvPr>
            <p:ph type="title"/>
          </p:nvPr>
        </p:nvSpPr>
        <p:spPr/>
        <p:txBody>
          <a:bodyPr/>
          <a:lstStyle/>
          <a:p>
            <a:pPr algn="ctr"/>
            <a:r>
              <a:rPr lang="is-IS"/>
              <a:t>Nýdómaranámskeið</a:t>
            </a:r>
          </a:p>
        </p:txBody>
      </p:sp>
      <p:sp>
        <p:nvSpPr>
          <p:cNvPr id="3" name="Content Placeholder 2">
            <a:extLst>
              <a:ext uri="{FF2B5EF4-FFF2-40B4-BE49-F238E27FC236}">
                <a16:creationId xmlns="" xmlns:a16="http://schemas.microsoft.com/office/drawing/2014/main" id="{4246EE60-450A-40B1-AC39-4D4AFE4F279C}"/>
              </a:ext>
            </a:extLst>
          </p:cNvPr>
          <p:cNvSpPr>
            <a:spLocks noGrp="1"/>
          </p:cNvSpPr>
          <p:nvPr>
            <p:ph idx="1"/>
          </p:nvPr>
        </p:nvSpPr>
        <p:spPr/>
        <p:txBody>
          <a:bodyPr>
            <a:normAutofit fontScale="77500" lnSpcReduction="20000"/>
          </a:bodyPr>
          <a:lstStyle/>
          <a:p>
            <a:pPr marL="0" indent="0">
              <a:lnSpc>
                <a:spcPct val="110000"/>
              </a:lnSpc>
              <a:buNone/>
            </a:pPr>
            <a:r>
              <a:rPr lang="is-IS" dirty="0"/>
              <a:t>Nýdómaranámskeið var haldið dagana 16. -19. ágúst, Bóklegi hlutinn fór fram í húsakynnum ÍSÍ og verklegi hlutinn var á Norðurálsmóti Dreyra á Akranesi.  '</a:t>
            </a:r>
            <a:br>
              <a:rPr lang="is-IS" dirty="0"/>
            </a:br>
            <a:r>
              <a:rPr lang="is-IS" dirty="0"/>
              <a:t>Við óskum eftirfarandi nýdómurum til hamingju.</a:t>
            </a:r>
            <a:br>
              <a:rPr lang="is-IS" dirty="0"/>
            </a:br>
            <a:r>
              <a:rPr lang="is-IS" dirty="0"/>
              <a:t/>
            </a:r>
            <a:br>
              <a:rPr lang="is-IS" dirty="0"/>
            </a:br>
            <a:r>
              <a:rPr lang="is-IS" dirty="0"/>
              <a:t>Arnhildur Helgadóttir</a:t>
            </a:r>
            <a:br>
              <a:rPr lang="is-IS" dirty="0"/>
            </a:br>
            <a:r>
              <a:rPr lang="is-IS" dirty="0"/>
              <a:t>Heimir Þór Guðmundsson</a:t>
            </a:r>
            <a:br>
              <a:rPr lang="is-IS" dirty="0"/>
            </a:br>
            <a:r>
              <a:rPr lang="is-IS" dirty="0"/>
              <a:t>Hrafnhildur Helga Guðmundsdóttir</a:t>
            </a:r>
            <a:br>
              <a:rPr lang="is-IS" dirty="0"/>
            </a:br>
            <a:r>
              <a:rPr lang="is-IS" dirty="0"/>
              <a:t>Ragnar Stefánsson</a:t>
            </a:r>
            <a:br>
              <a:rPr lang="is-IS" dirty="0"/>
            </a:br>
            <a:r>
              <a:rPr lang="is-IS" dirty="0"/>
              <a:t>Sigurður Helgi Ólafsson</a:t>
            </a:r>
          </a:p>
          <a:p>
            <a:pPr marL="0" indent="0">
              <a:lnSpc>
                <a:spcPct val="110000"/>
              </a:lnSpc>
              <a:buNone/>
            </a:pPr>
            <a:r>
              <a:rPr lang="is-IS" dirty="0"/>
              <a:t>Sigrún Hall</a:t>
            </a:r>
          </a:p>
          <a:p>
            <a:pPr marL="0" indent="0">
              <a:lnSpc>
                <a:spcPct val="110000"/>
              </a:lnSpc>
              <a:buNone/>
            </a:pPr>
            <a:r>
              <a:rPr lang="is-IS" dirty="0"/>
              <a:t>Brynja Viðarsdóttir</a:t>
            </a:r>
          </a:p>
          <a:p>
            <a:pPr marL="0" indent="0">
              <a:lnSpc>
                <a:spcPct val="110000"/>
              </a:lnSpc>
              <a:buNone/>
            </a:pPr>
            <a:r>
              <a:rPr lang="is-IS" dirty="0"/>
              <a:t>Súsanna Katarína Guðmundsdóttir</a:t>
            </a:r>
          </a:p>
        </p:txBody>
      </p:sp>
    </p:spTree>
    <p:extLst>
      <p:ext uri="{BB962C8B-B14F-4D97-AF65-F5344CB8AC3E}">
        <p14:creationId xmlns:p14="http://schemas.microsoft.com/office/powerpoint/2010/main" val="5059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35EC4C-0537-41BB-81F5-BBB6AF372C13}"/>
              </a:ext>
            </a:extLst>
          </p:cNvPr>
          <p:cNvSpPr>
            <a:spLocks noGrp="1"/>
          </p:cNvSpPr>
          <p:nvPr>
            <p:ph type="title"/>
          </p:nvPr>
        </p:nvSpPr>
        <p:spPr/>
        <p:txBody>
          <a:bodyPr/>
          <a:lstStyle/>
          <a:p>
            <a:pPr algn="ctr"/>
            <a:r>
              <a:rPr lang="is-IS"/>
              <a:t>Heimsmeistaramótið 2017</a:t>
            </a:r>
          </a:p>
        </p:txBody>
      </p:sp>
      <p:sp>
        <p:nvSpPr>
          <p:cNvPr id="3" name="Content Placeholder 2">
            <a:extLst>
              <a:ext uri="{FF2B5EF4-FFF2-40B4-BE49-F238E27FC236}">
                <a16:creationId xmlns="" xmlns:a16="http://schemas.microsoft.com/office/drawing/2014/main" id="{0C9C95E2-2E28-46BB-8D49-A9578A6D90DF}"/>
              </a:ext>
            </a:extLst>
          </p:cNvPr>
          <p:cNvSpPr>
            <a:spLocks noGrp="1"/>
          </p:cNvSpPr>
          <p:nvPr>
            <p:ph idx="1"/>
          </p:nvPr>
        </p:nvSpPr>
        <p:spPr/>
        <p:txBody>
          <a:bodyPr/>
          <a:lstStyle/>
          <a:p>
            <a:r>
              <a:rPr lang="is-IS"/>
              <a:t>Tveir íslenskir dómarar fóru fyrir Íslands hönd en það voru.</a:t>
            </a:r>
          </a:p>
          <a:p>
            <a:r>
              <a:rPr lang="is-IS"/>
              <a:t>Sigubjörn Viktorsson og Halldór Victorsson.  Það sem að stóð upp úr þessu móti hvað dómara varðar var aðallega skeiðeinkunn og eins að í undirbúningnum fyrir mótið var dómarhópurinn mikið í því að dæma tveir og tveir saman af myndböndum og hef ég trú á því að þetta skili mikilli samræmingu.</a:t>
            </a:r>
          </a:p>
        </p:txBody>
      </p:sp>
    </p:spTree>
    <p:extLst>
      <p:ext uri="{BB962C8B-B14F-4D97-AF65-F5344CB8AC3E}">
        <p14:creationId xmlns:p14="http://schemas.microsoft.com/office/powerpoint/2010/main" val="3522362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96F11F-5EEF-4270-A653-9EBD2ED03675}"/>
              </a:ext>
            </a:extLst>
          </p:cNvPr>
          <p:cNvSpPr>
            <a:spLocks noGrp="1"/>
          </p:cNvSpPr>
          <p:nvPr>
            <p:ph type="title"/>
          </p:nvPr>
        </p:nvSpPr>
        <p:spPr/>
        <p:txBody>
          <a:bodyPr/>
          <a:lstStyle/>
          <a:p>
            <a:pPr algn="ctr"/>
            <a:r>
              <a:rPr lang="is-IS"/>
              <a:t>Stjórnarfundir 2017</a:t>
            </a:r>
          </a:p>
        </p:txBody>
      </p:sp>
      <p:sp>
        <p:nvSpPr>
          <p:cNvPr id="3" name="Content Placeholder 2">
            <a:extLst>
              <a:ext uri="{FF2B5EF4-FFF2-40B4-BE49-F238E27FC236}">
                <a16:creationId xmlns="" xmlns:a16="http://schemas.microsoft.com/office/drawing/2014/main" id="{BE2A498E-BB26-416E-B47C-CE8502E8258E}"/>
              </a:ext>
            </a:extLst>
          </p:cNvPr>
          <p:cNvSpPr>
            <a:spLocks noGrp="1"/>
          </p:cNvSpPr>
          <p:nvPr>
            <p:ph idx="1"/>
          </p:nvPr>
        </p:nvSpPr>
        <p:spPr/>
        <p:txBody>
          <a:bodyPr/>
          <a:lstStyle/>
          <a:p>
            <a:r>
              <a:rPr lang="is-IS" dirty="0"/>
              <a:t>Vinnan í kringum </a:t>
            </a:r>
            <a:r>
              <a:rPr lang="is-IS" dirty="0" err="1" smtClean="0"/>
              <a:t>HÍDÍer</a:t>
            </a:r>
            <a:r>
              <a:rPr lang="is-IS" dirty="0" smtClean="0"/>
              <a:t> </a:t>
            </a:r>
            <a:r>
              <a:rPr lang="is-IS" dirty="0"/>
              <a:t>alltaf að verða meiri og meiri ef að við förum yfir árið lítur það </a:t>
            </a:r>
            <a:r>
              <a:rPr lang="is-IS" dirty="0" err="1"/>
              <a:t>ca</a:t>
            </a:r>
            <a:r>
              <a:rPr lang="is-IS" dirty="0"/>
              <a:t> svona út</a:t>
            </a:r>
          </a:p>
          <a:p>
            <a:r>
              <a:rPr lang="is-IS" dirty="0"/>
              <a:t>Janúar aðalfundur og öll endurmenntun</a:t>
            </a:r>
          </a:p>
          <a:p>
            <a:r>
              <a:rPr lang="is-IS" dirty="0" err="1"/>
              <a:t>Feb</a:t>
            </a:r>
            <a:r>
              <a:rPr lang="is-IS" dirty="0"/>
              <a:t> fram á vor eru úthlutanir viðamiklar ásamt öðrum málum sem að upp koma.</a:t>
            </a:r>
          </a:p>
          <a:p>
            <a:r>
              <a:rPr lang="is-IS" dirty="0"/>
              <a:t>Formannafundir,fundir á vegum FT og LH, </a:t>
            </a:r>
          </a:p>
          <a:p>
            <a:r>
              <a:rPr lang="is-IS" dirty="0"/>
              <a:t>Nýdómaranámskeið og haustfundur</a:t>
            </a:r>
          </a:p>
          <a:p>
            <a:r>
              <a:rPr lang="is-IS" dirty="0"/>
              <a:t>Endalausir fundir og samskipti á samfélagsmiðlum hjá okkur í HÍDÍ.</a:t>
            </a:r>
          </a:p>
        </p:txBody>
      </p:sp>
    </p:spTree>
    <p:extLst>
      <p:ext uri="{BB962C8B-B14F-4D97-AF65-F5344CB8AC3E}">
        <p14:creationId xmlns:p14="http://schemas.microsoft.com/office/powerpoint/2010/main" val="307399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E67B20-7EA5-4F92-8193-62F02D9357B1}"/>
              </a:ext>
            </a:extLst>
          </p:cNvPr>
          <p:cNvSpPr>
            <a:spLocks noGrp="1"/>
          </p:cNvSpPr>
          <p:nvPr>
            <p:ph type="title"/>
          </p:nvPr>
        </p:nvSpPr>
        <p:spPr/>
        <p:txBody>
          <a:bodyPr/>
          <a:lstStyle/>
          <a:p>
            <a:pPr algn="ctr"/>
            <a:r>
              <a:rPr lang="is-IS"/>
              <a:t>Hafa skal í huga</a:t>
            </a:r>
          </a:p>
        </p:txBody>
      </p:sp>
      <p:sp>
        <p:nvSpPr>
          <p:cNvPr id="3" name="Content Placeholder 2">
            <a:extLst>
              <a:ext uri="{FF2B5EF4-FFF2-40B4-BE49-F238E27FC236}">
                <a16:creationId xmlns="" xmlns:a16="http://schemas.microsoft.com/office/drawing/2014/main" id="{803BD282-52C5-4FE7-AC3C-90C0069D8C9E}"/>
              </a:ext>
            </a:extLst>
          </p:cNvPr>
          <p:cNvSpPr>
            <a:spLocks noGrp="1"/>
          </p:cNvSpPr>
          <p:nvPr>
            <p:ph idx="1"/>
          </p:nvPr>
        </p:nvSpPr>
        <p:spPr/>
        <p:txBody>
          <a:bodyPr/>
          <a:lstStyle/>
          <a:p>
            <a:r>
              <a:rPr lang="is-IS" dirty="0"/>
              <a:t>1. Siðareglur HÍDÍ</a:t>
            </a:r>
          </a:p>
          <a:p>
            <a:r>
              <a:rPr lang="is-IS" dirty="0" err="1"/>
              <a:t>Feif</a:t>
            </a:r>
            <a:r>
              <a:rPr lang="is-IS" dirty="0"/>
              <a:t> yfirdómari fær ekki dagana sína skráða ef að hann er ekki </a:t>
            </a:r>
            <a:r>
              <a:rPr lang="is-IS" dirty="0" err="1"/>
              <a:t>activ</a:t>
            </a:r>
            <a:r>
              <a:rPr lang="is-IS" dirty="0"/>
              <a:t> </a:t>
            </a:r>
            <a:r>
              <a:rPr lang="is-IS" dirty="0" err="1"/>
              <a:t>judge</a:t>
            </a:r>
            <a:r>
              <a:rPr lang="is-IS" dirty="0"/>
              <a:t>.</a:t>
            </a:r>
          </a:p>
          <a:p>
            <a:r>
              <a:rPr lang="is-IS" dirty="0"/>
              <a:t>Yfirdómarar þurfa að ganga úr skugga um að allt fari inn í mótaskýrslu sem að á að vera þar.</a:t>
            </a:r>
          </a:p>
          <a:p>
            <a:r>
              <a:rPr lang="is-IS" dirty="0"/>
              <a:t>Þurfum </a:t>
            </a:r>
            <a:r>
              <a:rPr lang="is-IS" dirty="0" smtClean="0"/>
              <a:t>að </a:t>
            </a:r>
            <a:r>
              <a:rPr lang="is-IS" dirty="0"/>
              <a:t>vera vakandi varðandi símanotkun á meðan við erum að dæma.</a:t>
            </a:r>
          </a:p>
          <a:p>
            <a:r>
              <a:rPr lang="is-IS" dirty="0"/>
              <a:t>Við Íslenskir dómarar höfum möguleika á að verða </a:t>
            </a:r>
            <a:r>
              <a:rPr lang="is-IS" dirty="0" err="1"/>
              <a:t>lang</a:t>
            </a:r>
            <a:r>
              <a:rPr lang="is-IS" dirty="0"/>
              <a:t> </a:t>
            </a:r>
            <a:r>
              <a:rPr lang="is-IS" dirty="0" err="1"/>
              <a:t>lang</a:t>
            </a:r>
            <a:r>
              <a:rPr lang="is-IS" dirty="0"/>
              <a:t> bestu dómarar í heimi( við erum jú bestu</a:t>
            </a:r>
            <a:r>
              <a:rPr lang="is-IS" dirty="0">
                <a:sym typeface="Wingdings" panose="05000000000000000000" pitchFamily="2" charset="2"/>
              </a:rPr>
              <a:t>)</a:t>
            </a:r>
            <a:endParaRPr lang="is-IS" dirty="0"/>
          </a:p>
        </p:txBody>
      </p:sp>
    </p:spTree>
    <p:extLst>
      <p:ext uri="{BB962C8B-B14F-4D97-AF65-F5344CB8AC3E}">
        <p14:creationId xmlns:p14="http://schemas.microsoft.com/office/powerpoint/2010/main" val="476593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4C903D-FCB7-4B10-BA23-46F7C88C4A74}"/>
              </a:ext>
            </a:extLst>
          </p:cNvPr>
          <p:cNvSpPr>
            <a:spLocks noGrp="1"/>
          </p:cNvSpPr>
          <p:nvPr>
            <p:ph type="title"/>
          </p:nvPr>
        </p:nvSpPr>
        <p:spPr/>
        <p:txBody>
          <a:bodyPr/>
          <a:lstStyle/>
          <a:p>
            <a:pPr algn="ctr"/>
            <a:r>
              <a:rPr lang="is-IS"/>
              <a:t>Hugsa út fyrir kassann.</a:t>
            </a:r>
          </a:p>
        </p:txBody>
      </p:sp>
      <p:sp>
        <p:nvSpPr>
          <p:cNvPr id="3" name="Content Placeholder 2">
            <a:extLst>
              <a:ext uri="{FF2B5EF4-FFF2-40B4-BE49-F238E27FC236}">
                <a16:creationId xmlns="" xmlns:a16="http://schemas.microsoft.com/office/drawing/2014/main" id="{82BA5510-E332-49F9-95DF-D62E60BDE10D}"/>
              </a:ext>
            </a:extLst>
          </p:cNvPr>
          <p:cNvSpPr>
            <a:spLocks noGrp="1"/>
          </p:cNvSpPr>
          <p:nvPr>
            <p:ph idx="1"/>
          </p:nvPr>
        </p:nvSpPr>
        <p:spPr/>
        <p:txBody>
          <a:bodyPr/>
          <a:lstStyle/>
          <a:p>
            <a:r>
              <a:rPr lang="is-IS"/>
              <a:t>Þurfum að reyna að halda áfram að taka stöðufundi á keppnistímabilinu til að fara yfir málin.</a:t>
            </a:r>
          </a:p>
          <a:p>
            <a:r>
              <a:rPr lang="is-IS"/>
              <a:t>Gætum hugsanlega komið af stað lifandi skjali þar sem að við gætum leitað í til að brýna okkur. (stundum erfitt að finna í reglum)</a:t>
            </a:r>
          </a:p>
          <a:p>
            <a:r>
              <a:rPr lang="is-IS"/>
              <a:t>Þurfum að vera dugleg að leita upplýsinga hjá okkar fólki sem eru keppnisfólk á háu plani. </a:t>
            </a:r>
          </a:p>
        </p:txBody>
      </p:sp>
    </p:spTree>
    <p:extLst>
      <p:ext uri="{BB962C8B-B14F-4D97-AF65-F5344CB8AC3E}">
        <p14:creationId xmlns:p14="http://schemas.microsoft.com/office/powerpoint/2010/main" val="1224345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B1438B-B492-4DBF-ABF7-51BCEBC39F2D}"/>
              </a:ext>
            </a:extLst>
          </p:cNvPr>
          <p:cNvSpPr>
            <a:spLocks noGrp="1"/>
          </p:cNvSpPr>
          <p:nvPr>
            <p:ph type="title"/>
          </p:nvPr>
        </p:nvSpPr>
        <p:spPr/>
        <p:txBody>
          <a:bodyPr/>
          <a:lstStyle/>
          <a:p>
            <a:pPr algn="ctr"/>
            <a:r>
              <a:rPr lang="is-IS"/>
              <a:t>Virðing og Hugarfar til hvors annars?</a:t>
            </a:r>
          </a:p>
        </p:txBody>
      </p:sp>
      <p:sp>
        <p:nvSpPr>
          <p:cNvPr id="3" name="Content Placeholder 2">
            <a:extLst>
              <a:ext uri="{FF2B5EF4-FFF2-40B4-BE49-F238E27FC236}">
                <a16:creationId xmlns="" xmlns:a16="http://schemas.microsoft.com/office/drawing/2014/main" id="{B48CC822-EA9B-41E5-9471-A6AA5B942DB0}"/>
              </a:ext>
            </a:extLst>
          </p:cNvPr>
          <p:cNvSpPr>
            <a:spLocks noGrp="1"/>
          </p:cNvSpPr>
          <p:nvPr>
            <p:ph idx="1"/>
          </p:nvPr>
        </p:nvSpPr>
        <p:spPr/>
        <p:txBody>
          <a:bodyPr/>
          <a:lstStyle/>
          <a:p>
            <a:r>
              <a:rPr lang="is-IS"/>
              <a:t>Við erum öll saman í þessum leik. Hef virkilega gaman að því að hlusta á leikmenn í íslenska landsliðinu í fótbolta eins og sennilega flestir aðrir íslendingar. Þeir bera ómælda virðingu fyrir þjálfara sínum og sætta sig við niðurstöðu hverju sinni. Fara frekar í boltann en manninn og hugsa inn á við frekar en að fara í dómarann. Þetta er hugarfar og virðing sem að gæti hjálpað okkur öllum. Við þurfum að halda áfram að styrkja hópinn okkar inn á við og vera og haga okkur sem eitt lið.</a:t>
            </a:r>
          </a:p>
        </p:txBody>
      </p:sp>
    </p:spTree>
    <p:extLst>
      <p:ext uri="{BB962C8B-B14F-4D97-AF65-F5344CB8AC3E}">
        <p14:creationId xmlns:p14="http://schemas.microsoft.com/office/powerpoint/2010/main" val="407449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73855</TotalTime>
  <Words>499</Words>
  <Application>Microsoft Macintosh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Cambria</vt:lpstr>
      <vt:lpstr>Wingdings</vt:lpstr>
      <vt:lpstr>Office Theme</vt:lpstr>
      <vt:lpstr>PowerPoint Presentation</vt:lpstr>
      <vt:lpstr>Aðalfundur 2017</vt:lpstr>
      <vt:lpstr>Laun og ferðakostnaður HÍDÍ</vt:lpstr>
      <vt:lpstr>Nýdómaranámskeið</vt:lpstr>
      <vt:lpstr>Heimsmeistaramótið 2017</vt:lpstr>
      <vt:lpstr>Stjórnarfundir 2017</vt:lpstr>
      <vt:lpstr>Hafa skal í huga</vt:lpstr>
      <vt:lpstr>Hugsa út fyrir kassann.</vt:lpstr>
      <vt:lpstr>Virðing og Hugarfar til hvors annars?</vt:lpstr>
      <vt:lpstr>Svona eru fyrirsagnirnar.</vt:lpstr>
      <vt:lpstr>Haustfundur 2017.</vt:lpstr>
      <vt:lpstr>Haustfundur</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Halldór Gunnar Victorsson</dc:creator>
  <cp:lastModifiedBy>Gisli</cp:lastModifiedBy>
  <cp:revision>40</cp:revision>
  <dcterms:created xsi:type="dcterms:W3CDTF">2017-09-14T10:50:10Z</dcterms:created>
  <dcterms:modified xsi:type="dcterms:W3CDTF">2018-01-14T23:22:29Z</dcterms:modified>
</cp:coreProperties>
</file>